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2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5.wmf" ContentType="image/x-wmf"/>
  <Override PartName="/ppt/media/image23.png" ContentType="image/png"/>
  <Override PartName="/ppt/media/image21.png" ContentType="image/png"/>
  <Override PartName="/ppt/media/image19.png" ContentType="image/png"/>
  <Override PartName="/ppt/media/image20.jpeg" ContentType="image/jpeg"/>
  <Override PartName="/ppt/media/image18.png" ContentType="image/png"/>
  <Override PartName="/ppt/media/image22.png" ContentType="image/png"/>
  <Override PartName="/ppt/media/image17.gif" ContentType="image/gif"/>
  <Override PartName="/ppt/media/image16.jpeg" ContentType="image/jpeg"/>
  <Override PartName="/ppt/media/image39.gif" ContentType="image/gif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2.png" ContentType="image/png"/>
  <Override PartName="/ppt/media/image9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gif" ContentType="image/gif"/>
  <Override PartName="/ppt/media/image40.png" ContentType="image/png"/>
  <Override PartName="/ppt/media/image30.png" ContentType="image/png"/>
  <Override PartName="/ppt/media/image38.jpeg" ContentType="image/jpe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jpeg" ContentType="image/jpeg"/>
  <Override PartName="/ppt/media/image46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47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1.gif" ContentType="image/gif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embeddings/oleObject1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0080625" cy="75596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85C8B82-170E-4FDA-8ECB-6DD35F0439B4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2040" cy="360180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2240" cy="420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79" name="CustomShape 14"/>
          <p:cNvSpPr/>
          <p:nvPr/>
        </p:nvSpPr>
        <p:spPr>
          <a:xfrm>
            <a:off x="0" y="10155240"/>
            <a:ext cx="3270600" cy="53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1376280" y="1336680"/>
            <a:ext cx="4801320" cy="360108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1520" cy="420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0" y="10155240"/>
            <a:ext cx="3269880" cy="5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Prof. André Hochuli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3880" cy="1253880"/>
          </a:xfrm>
          <a:prstGeom prst="rect">
            <a:avLst/>
          </a:prstGeom>
          <a:solidFill>
            <a:srgbClr val="e74c3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</a:t>
            </a:r>
            <a:r>
              <a:rPr b="0" lang="pt-BR" sz="4400" spc="-1" strike="noStrike">
                <a:latin typeface="Arial"/>
              </a:rPr>
              <a:t>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3880" cy="1253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43800" y="6840000"/>
            <a:ext cx="2530080" cy="53388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Learning / CNNs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900000" y="6840000"/>
            <a:ext cx="6473880" cy="53388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Máquina – Prof. André Hochuli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2" name="CustomShape 4"/>
          <p:cNvSpPr/>
          <p:nvPr/>
        </p:nvSpPr>
        <p:spPr>
          <a:xfrm>
            <a:off x="180000" y="6840000"/>
            <a:ext cx="533880" cy="53388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</a:t>
            </a:r>
            <a:r>
              <a:rPr b="0" lang="pt-BR" sz="4400" spc="-1" strike="noStrike">
                <a:latin typeface="Arial"/>
              </a:rPr>
              <a:t>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</a:t>
            </a:r>
            <a:r>
              <a:rPr b="0" lang="pt-BR" sz="3200" spc="-1" strike="noStrike">
                <a:latin typeface="Arial"/>
              </a:rPr>
              <a:t>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gustavo.hochuli@pucpr.br" TargetMode="External"/><Relationship Id="rId2" Type="http://schemas.openxmlformats.org/officeDocument/2006/relationships/hyperlink" Target="mailto:aghochuli@ppgia.pucpr.br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hyperlink" Target="https://www.youtube.com/watch?v=mUfJOQKdtAk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mUfJOQKdtAk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5.wmf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jpeg"/><Relationship Id="rId3" Type="http://schemas.openxmlformats.org/officeDocument/2006/relationships/hyperlink" Target="https://paperswithcode.com/sota/image-classification-on-imagenet?metric=Top%205%20Accuracy" TargetMode="External"/><Relationship Id="rId4" Type="http://schemas.openxmlformats.org/officeDocument/2006/relationships/hyperlink" Target="https://paperswithcode.com/sota/image-classification-on-imagenet?metric=Top%205%20Accuracy" TargetMode="External"/><Relationship Id="rId5" Type="http://schemas.openxmlformats.org/officeDocument/2006/relationships/hyperlink" Target="https://paperswithcode.com/sota/image-classification-on-imagenet?metric=Top%205%20Accuracy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Extens&#227;o-DS/07%20-%20Deep%20Learning/T&#243;pico%2003%20-%20Deep%20Learning%20e%20CNN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s://github.com/andrehochuli/teaching/blob/main/Extens&#227;o-DS/07%20-%20Deep%20Learning/T&#243;pico%2003%20-%20Deep%20Learning%20e%20CNN%20-%20Tricks.ipynb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60000" y="333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 03 – Deep Learning e CNNs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40000" y="4680000"/>
            <a:ext cx="9173880" cy="25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2200" spc="-1" strike="noStrike">
                <a:solidFill>
                  <a:srgbClr val="1c1c1c"/>
                </a:solidFill>
                <a:latin typeface="Latin Modern Sans"/>
                <a:ea typeface="DejaVu Sans"/>
              </a:rPr>
              <a:t>Prof. André Gustavo Hochuli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1"/>
              </a:rPr>
              <a:t>gustavo.hochuli@pucpr.br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BR" sz="2200" spc="-1" strike="noStrike" u="sng">
                <a:solidFill>
                  <a:srgbClr val="0000ff"/>
                </a:solidFill>
                <a:uFillTx/>
                <a:latin typeface="Latin Modern Sans"/>
                <a:ea typeface="DejaVu Sans"/>
                <a:hlinkClick r:id="rId2"/>
              </a:rPr>
              <a:t>aghochuli@ppgia.pucpr.br</a:t>
            </a: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9" name="Text Box 3"/>
          <p:cNvSpPr/>
          <p:nvPr/>
        </p:nvSpPr>
        <p:spPr>
          <a:xfrm>
            <a:off x="726120" y="1859400"/>
            <a:ext cx="7559640" cy="17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Transferência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contexto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(Image Translation)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40" name="Picture 6" descr="Image-to-Image Translation with Conditional Adversarial Networks"/>
          <p:cNvPicPr/>
          <p:nvPr/>
        </p:nvPicPr>
        <p:blipFill>
          <a:blip r:embed="rId1"/>
          <a:stretch/>
        </p:blipFill>
        <p:spPr>
          <a:xfrm>
            <a:off x="613800" y="2747160"/>
            <a:ext cx="8738280" cy="3217320"/>
          </a:xfrm>
          <a:prstGeom prst="rect">
            <a:avLst/>
          </a:prstGeom>
          <a:ln w="0"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m 5" descr="Jornal com imagens e textos&#10;&#10;Descrição gerada automaticamente com confiança média"/>
          <p:cNvPicPr/>
          <p:nvPr/>
        </p:nvPicPr>
        <p:blipFill>
          <a:blip r:embed="rId1"/>
          <a:stretch/>
        </p:blipFill>
        <p:spPr>
          <a:xfrm>
            <a:off x="1465920" y="2117880"/>
            <a:ext cx="7559640" cy="425124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4" name="Text Box 3"/>
          <p:cNvSpPr/>
          <p:nvPr/>
        </p:nvSpPr>
        <p:spPr>
          <a:xfrm>
            <a:off x="496800" y="1510920"/>
            <a:ext cx="7559640" cy="177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Deep Fakes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8" name="Text Box 3"/>
          <p:cNvSpPr/>
          <p:nvPr/>
        </p:nvSpPr>
        <p:spPr>
          <a:xfrm>
            <a:off x="506880" y="1742040"/>
            <a:ext cx="7559640" cy="41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em alto nível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Altas taxas de reconhecimento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Desvantagens: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Custo computacional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Datasets Númerosos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Parametrização do Modelo e Ajuste-Fino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37160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</a:t>
            </a:r>
            <a:endParaRPr b="0" lang="pt-BR" sz="1800" spc="-1" strike="noStrike">
              <a:latin typeface="Arial"/>
            </a:endParaRPr>
          </a:p>
          <a:p>
            <a:pPr marL="23976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https://www.youtube.com/watch?v=mUfJOQKdtAk</a:t>
            </a: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239760"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62160" y="3480480"/>
            <a:ext cx="9353880" cy="5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5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51" name="Picture 1" descr=""/>
          <p:cNvPicPr/>
          <p:nvPr/>
        </p:nvPicPr>
        <p:blipFill>
          <a:blip r:embed="rId1"/>
          <a:stretch/>
        </p:blipFill>
        <p:spPr>
          <a:xfrm>
            <a:off x="1744200" y="2552760"/>
            <a:ext cx="6880680" cy="339804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6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Lecun 90´s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3" name="CustomShape 7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54" name="CustomShape 8"/>
          <p:cNvSpPr/>
          <p:nvPr/>
        </p:nvSpPr>
        <p:spPr>
          <a:xfrm>
            <a:off x="897120" y="6886080"/>
            <a:ext cx="644112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9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360000" y="17514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Extração de Características (N-Dimensional)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Sequência de camadas convolucionais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Aprendizado de Filtros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Classificação (1D)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RNA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SVM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……</a:t>
            </a: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59" name="Imagem 5" descr=""/>
          <p:cNvPicPr/>
          <p:nvPr/>
        </p:nvPicPr>
        <p:blipFill>
          <a:blip r:embed="rId1"/>
          <a:stretch/>
        </p:blipFill>
        <p:spPr>
          <a:xfrm>
            <a:off x="2933640" y="3124800"/>
            <a:ext cx="6530040" cy="2327040"/>
          </a:xfrm>
          <a:prstGeom prst="rect">
            <a:avLst/>
          </a:prstGeom>
          <a:ln w="0"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2" descr="GitHub - ashushekar/image-convolution-from-scratch: used simple opencv and  numpy to check convolution operation on a Greyscale Image"/>
          <p:cNvPicPr/>
          <p:nvPr/>
        </p:nvPicPr>
        <p:blipFill>
          <a:blip r:embed="rId1"/>
          <a:stretch/>
        </p:blipFill>
        <p:spPr>
          <a:xfrm>
            <a:off x="722160" y="2782080"/>
            <a:ext cx="4217040" cy="2999160"/>
          </a:xfrm>
          <a:prstGeom prst="rect">
            <a:avLst/>
          </a:prstGeom>
          <a:ln w="0">
            <a:noFill/>
          </a:ln>
        </p:spPr>
      </p:pic>
      <p:sp>
        <p:nvSpPr>
          <p:cNvPr id="162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Convolução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64" name="Picture 4" descr="Convolution | NVIDIA Developer"/>
          <p:cNvPicPr/>
          <p:nvPr/>
        </p:nvPicPr>
        <p:blipFill>
          <a:blip r:embed="rId2"/>
          <a:stretch/>
        </p:blipFill>
        <p:spPr>
          <a:xfrm>
            <a:off x="5662800" y="3910320"/>
            <a:ext cx="3693240" cy="1426320"/>
          </a:xfrm>
          <a:prstGeom prst="rect">
            <a:avLst/>
          </a:prstGeom>
          <a:ln w="0"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66" name="Imagem 4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0360" cy="1571040"/>
          </a:xfrm>
          <a:prstGeom prst="rect">
            <a:avLst/>
          </a:prstGeom>
          <a:ln w="0">
            <a:noFill/>
          </a:ln>
        </p:spPr>
      </p:pic>
      <p:sp>
        <p:nvSpPr>
          <p:cNvPr id="167" name="Retângulo 5"/>
          <p:cNvSpPr/>
          <p:nvPr/>
        </p:nvSpPr>
        <p:spPr>
          <a:xfrm>
            <a:off x="5941800" y="1591920"/>
            <a:ext cx="737640" cy="11876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360000" y="17503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Pooling Layer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Redução de Características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71" name="Picture 2" descr="Pooling Layer — Short and Simple. Here's all the information you should… |  by Kartikeya Rana | Artificial Intelligence in Plain English"/>
          <p:cNvPicPr/>
          <p:nvPr/>
        </p:nvPicPr>
        <p:blipFill>
          <a:blip r:embed="rId1"/>
          <a:stretch/>
        </p:blipFill>
        <p:spPr>
          <a:xfrm>
            <a:off x="1004400" y="2784960"/>
            <a:ext cx="8065080" cy="3559680"/>
          </a:xfrm>
          <a:prstGeom prst="rect">
            <a:avLst/>
          </a:prstGeom>
          <a:ln w="0"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73" name="Imagem 4" descr=""/>
          <p:cNvPicPr/>
          <p:nvPr/>
        </p:nvPicPr>
        <p:blipFill>
          <a:blip r:embed="rId2"/>
          <a:stretch/>
        </p:blipFill>
        <p:spPr>
          <a:xfrm>
            <a:off x="5303520" y="1491840"/>
            <a:ext cx="4410360" cy="1571040"/>
          </a:xfrm>
          <a:prstGeom prst="rect">
            <a:avLst/>
          </a:prstGeom>
          <a:ln w="0">
            <a:noFill/>
          </a:ln>
        </p:spPr>
      </p:pic>
      <p:sp>
        <p:nvSpPr>
          <p:cNvPr id="174" name="Retângulo 5"/>
          <p:cNvSpPr/>
          <p:nvPr/>
        </p:nvSpPr>
        <p:spPr>
          <a:xfrm>
            <a:off x="6494400" y="1618560"/>
            <a:ext cx="737640" cy="118764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 Box 3"/>
          <p:cNvSpPr/>
          <p:nvPr/>
        </p:nvSpPr>
        <p:spPr>
          <a:xfrm>
            <a:off x="360000" y="164772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Camadas Convolucionais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Convolução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Pooling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178" name="Objeto 6"/>
          <p:cNvGraphicFramePr/>
          <p:nvPr/>
        </p:nvGraphicFramePr>
        <p:xfrm>
          <a:off x="1940400" y="3401280"/>
          <a:ext cx="6193080" cy="2891160"/>
        </p:xfrm>
        <a:graphic>
          <a:graphicData uri="http://schemas.openxmlformats.org/presentationml/2006/ole">
            <p:oleObj progId="PBrush" r:id="rId1" spid="">
              <p:embed/>
              <p:pic>
                <p:nvPicPr>
                  <p:cNvPr id="179" name="Objeto 6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940400" y="3401280"/>
                    <a:ext cx="6193080" cy="28911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80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1" name="Imagem 11" descr=""/>
          <p:cNvPicPr/>
          <p:nvPr/>
        </p:nvPicPr>
        <p:blipFill>
          <a:blip r:embed="rId3"/>
          <a:stretch/>
        </p:blipFill>
        <p:spPr>
          <a:xfrm>
            <a:off x="5303520" y="1491840"/>
            <a:ext cx="4410360" cy="1571040"/>
          </a:xfrm>
          <a:prstGeom prst="rect">
            <a:avLst/>
          </a:prstGeom>
          <a:ln w="0">
            <a:noFill/>
          </a:ln>
        </p:spPr>
      </p:pic>
      <p:sp>
        <p:nvSpPr>
          <p:cNvPr id="182" name="Retângulo 12"/>
          <p:cNvSpPr/>
          <p:nvPr/>
        </p:nvSpPr>
        <p:spPr>
          <a:xfrm>
            <a:off x="5941800" y="1591920"/>
            <a:ext cx="2637000" cy="147096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85" name="Text Box 3"/>
          <p:cNvSpPr/>
          <p:nvPr/>
        </p:nvSpPr>
        <p:spPr>
          <a:xfrm>
            <a:off x="360000" y="164772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Neural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6" name="Imagem 2" descr=""/>
          <p:cNvPicPr/>
          <p:nvPr/>
        </p:nvPicPr>
        <p:blipFill>
          <a:blip r:embed="rId1"/>
          <a:stretch/>
        </p:blipFill>
        <p:spPr>
          <a:xfrm>
            <a:off x="4762440" y="1647720"/>
            <a:ext cx="3833640" cy="1365480"/>
          </a:xfrm>
          <a:prstGeom prst="rect">
            <a:avLst/>
          </a:prstGeom>
          <a:ln w="0">
            <a:noFill/>
          </a:ln>
        </p:spPr>
      </p:pic>
      <p:sp>
        <p:nvSpPr>
          <p:cNvPr id="187" name="Retângulo 7"/>
          <p:cNvSpPr/>
          <p:nvPr/>
        </p:nvSpPr>
        <p:spPr>
          <a:xfrm>
            <a:off x="7389720" y="1647720"/>
            <a:ext cx="1326240" cy="136548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89" name="Picture 2" descr="Technologies | Free Full-Text | Hardware Implementation of a Softmax-Like  Function for Deep Learning | HTML"/>
          <p:cNvPicPr/>
          <p:nvPr/>
        </p:nvPicPr>
        <p:blipFill>
          <a:blip r:embed="rId2"/>
          <a:stretch/>
        </p:blipFill>
        <p:spPr>
          <a:xfrm>
            <a:off x="1990800" y="3015720"/>
            <a:ext cx="6246000" cy="3750480"/>
          </a:xfrm>
          <a:prstGeom prst="rect">
            <a:avLst/>
          </a:prstGeom>
          <a:ln w="0"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Tópicos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 Learning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Redes Neurais Convolucionais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Overfitting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Aumento de Dados</a:t>
            </a: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Transfer-Learning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2944440" y="4303440"/>
            <a:ext cx="4826520" cy="235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92" name="Picture 2" descr=""/>
          <p:cNvPicPr/>
          <p:nvPr/>
        </p:nvPicPr>
        <p:blipFill>
          <a:blip r:embed="rId1"/>
          <a:stretch/>
        </p:blipFill>
        <p:spPr>
          <a:xfrm>
            <a:off x="1029960" y="3668760"/>
            <a:ext cx="3780360" cy="1938600"/>
          </a:xfrm>
          <a:prstGeom prst="rect">
            <a:avLst/>
          </a:prstGeom>
          <a:ln w="0">
            <a:noFill/>
          </a:ln>
        </p:spPr>
      </p:pic>
      <p:pic>
        <p:nvPicPr>
          <p:cNvPr id="193" name="Imagem 8" descr=""/>
          <p:cNvPicPr/>
          <p:nvPr/>
        </p:nvPicPr>
        <p:blipFill>
          <a:blip r:embed="rId2"/>
          <a:stretch/>
        </p:blipFill>
        <p:spPr>
          <a:xfrm>
            <a:off x="4494240" y="1541880"/>
            <a:ext cx="3833640" cy="1365480"/>
          </a:xfrm>
          <a:prstGeom prst="rect">
            <a:avLst/>
          </a:prstGeom>
          <a:ln w="0">
            <a:noFill/>
          </a:ln>
        </p:spPr>
      </p:pic>
      <p:sp>
        <p:nvSpPr>
          <p:cNvPr id="194" name="Retângulo 9"/>
          <p:cNvSpPr/>
          <p:nvPr/>
        </p:nvSpPr>
        <p:spPr>
          <a:xfrm flipH="1">
            <a:off x="7197480" y="1541880"/>
            <a:ext cx="1077840" cy="136548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Picture 4" descr="A pseudo-softmax function for hardware-based high speed image  classification | Scientific Reports"/>
          <p:cNvPicPr/>
          <p:nvPr/>
        </p:nvPicPr>
        <p:blipFill>
          <a:blip r:embed="rId3"/>
          <a:stretch/>
        </p:blipFill>
        <p:spPr>
          <a:xfrm>
            <a:off x="5483160" y="3679200"/>
            <a:ext cx="4050720" cy="1938600"/>
          </a:xfrm>
          <a:prstGeom prst="rect">
            <a:avLst/>
          </a:prstGeom>
          <a:ln w="0">
            <a:noFill/>
          </a:ln>
        </p:spPr>
      </p:pic>
      <p:sp>
        <p:nvSpPr>
          <p:cNvPr id="196" name="Text Box 3"/>
          <p:cNvSpPr/>
          <p:nvPr/>
        </p:nvSpPr>
        <p:spPr>
          <a:xfrm>
            <a:off x="360000" y="1636560"/>
            <a:ext cx="479376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Softmax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98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m 3" descr="Imagem em preto e branco"/>
          <p:cNvPicPr/>
          <p:nvPr/>
        </p:nvPicPr>
        <p:blipFill>
          <a:blip r:embed="rId1"/>
          <a:srcRect l="0" t="1807" r="0" b="4616"/>
          <a:stretch/>
        </p:blipFill>
        <p:spPr>
          <a:xfrm>
            <a:off x="1151640" y="2008080"/>
            <a:ext cx="8227800" cy="4606920"/>
          </a:xfrm>
          <a:prstGeom prst="rect">
            <a:avLst/>
          </a:prstGeom>
          <a:ln w="0">
            <a:noFill/>
          </a:ln>
        </p:spPr>
      </p:pic>
      <p:sp>
        <p:nvSpPr>
          <p:cNvPr id="200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360000" y="17503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Filtros e Características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02" name="Imagem 5" descr=""/>
          <p:cNvPicPr/>
          <p:nvPr/>
        </p:nvPicPr>
        <p:blipFill>
          <a:blip r:embed="rId2"/>
          <a:stretch/>
        </p:blipFill>
        <p:spPr>
          <a:xfrm>
            <a:off x="208800" y="3947040"/>
            <a:ext cx="900360" cy="893880"/>
          </a:xfrm>
          <a:prstGeom prst="rect">
            <a:avLst/>
          </a:prstGeom>
          <a:ln w="0">
            <a:noFill/>
          </a:ln>
        </p:spPr>
      </p:pic>
      <p:sp>
        <p:nvSpPr>
          <p:cNvPr id="203" name="Seta: para a Direita 6"/>
          <p:cNvSpPr/>
          <p:nvPr/>
        </p:nvSpPr>
        <p:spPr>
          <a:xfrm>
            <a:off x="1231920" y="4228200"/>
            <a:ext cx="8481960" cy="331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05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360000" y="17503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Lenet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Yan Lecun – 90´s (Bell Labs / IBM / FACEBOOK)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Handwritten Digits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~60 K Paramêtros</a:t>
            </a:r>
            <a:endParaRPr b="0" lang="pt-BR" sz="2000" spc="-1" strike="noStrike">
              <a:latin typeface="Arial"/>
            </a:endParaRPr>
          </a:p>
          <a:p>
            <a:pPr lvl="1" marL="6732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~345 K Paramêtros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08" name="Picture 4" descr=""/>
          <p:cNvPicPr/>
          <p:nvPr/>
        </p:nvPicPr>
        <p:blipFill>
          <a:blip r:embed="rId1"/>
          <a:stretch/>
        </p:blipFill>
        <p:spPr>
          <a:xfrm>
            <a:off x="1468080" y="4344840"/>
            <a:ext cx="7687800" cy="2156400"/>
          </a:xfrm>
          <a:prstGeom prst="rect">
            <a:avLst/>
          </a:prstGeom>
          <a:ln w="0"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0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360000" y="17503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Alex Krizhevsky – 2012 (Krizhevsky Net)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(1000 classes)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Train, 50K  Val, 150K Test</a:t>
            </a: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2012 Winner (15.3% Error - Top 5)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→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2° SIFT Based (26.2%)</a:t>
            </a:r>
            <a:endParaRPr b="0" lang="pt-BR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9144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3" name="Picture 7" descr=""/>
          <p:cNvPicPr/>
          <p:nvPr/>
        </p:nvPicPr>
        <p:blipFill>
          <a:blip r:embed="rId1"/>
          <a:stretch/>
        </p:blipFill>
        <p:spPr>
          <a:xfrm>
            <a:off x="1744200" y="4413600"/>
            <a:ext cx="6351120" cy="2010600"/>
          </a:xfrm>
          <a:prstGeom prst="rect">
            <a:avLst/>
          </a:prstGeom>
          <a:ln w="0"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15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360000" y="17503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Alexnet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18" name="Picture 6" descr=""/>
          <p:cNvPicPr/>
          <p:nvPr/>
        </p:nvPicPr>
        <p:blipFill>
          <a:blip r:embed="rId1"/>
          <a:stretch/>
        </p:blipFill>
        <p:spPr>
          <a:xfrm>
            <a:off x="1537560" y="2733840"/>
            <a:ext cx="7270560" cy="3482640"/>
          </a:xfrm>
          <a:prstGeom prst="rect">
            <a:avLst/>
          </a:prstGeom>
          <a:ln w="0">
            <a:noFill/>
          </a:ln>
        </p:spPr>
      </p:pic>
      <p:sp>
        <p:nvSpPr>
          <p:cNvPr id="219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20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Redes Neurais Convolucionais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m 8" descr=""/>
          <p:cNvPicPr/>
          <p:nvPr/>
        </p:nvPicPr>
        <p:blipFill>
          <a:blip r:embed="rId1"/>
          <a:stretch/>
        </p:blipFill>
        <p:spPr>
          <a:xfrm>
            <a:off x="897120" y="3573000"/>
            <a:ext cx="8093880" cy="3207240"/>
          </a:xfrm>
          <a:prstGeom prst="rect">
            <a:avLst/>
          </a:prstGeom>
          <a:ln w="0"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Imagenet Challenge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360000" y="16146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25" name="Picture 4" descr="ImageNet Dataset | Papers With Code"/>
          <p:cNvPicPr/>
          <p:nvPr/>
        </p:nvPicPr>
        <p:blipFill>
          <a:blip r:embed="rId2"/>
          <a:stretch/>
        </p:blipFill>
        <p:spPr>
          <a:xfrm>
            <a:off x="6059880" y="1595880"/>
            <a:ext cx="3626640" cy="3626640"/>
          </a:xfrm>
          <a:prstGeom prst="rect">
            <a:avLst/>
          </a:prstGeom>
          <a:ln w="0">
            <a:noFill/>
          </a:ln>
        </p:spPr>
      </p:pic>
      <p:sp>
        <p:nvSpPr>
          <p:cNvPr id="226" name="CustomShape 4"/>
          <p:cNvSpPr/>
          <p:nvPr/>
        </p:nvSpPr>
        <p:spPr>
          <a:xfrm>
            <a:off x="512280" y="163836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 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Imagenet 2012 Challenge 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1000 Classes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1.2 M Imagens  (Treino)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50K Imagens (Validação)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1c1c1c"/>
                </a:solidFill>
                <a:latin typeface="Calibri"/>
                <a:ea typeface="DejaVu Sans"/>
              </a:rPr>
              <a:t>150K Imagens (Teste)</a:t>
            </a:r>
            <a:endParaRPr b="0" lang="pt-BR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 [LINK TO 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ACCs</a:t>
            </a:r>
            <a:r>
              <a:rPr b="0" lang="pt-BR" sz="1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]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6732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Codificação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360000" y="16146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450000" y="185148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6000">
              <a:lnSpc>
                <a:spcPct val="100000"/>
              </a:lnSpc>
              <a:buClr>
                <a:srgbClr val="1c1c1c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 </a:t>
            </a:r>
            <a:r>
              <a:rPr b="0" lang="pt-BR" sz="20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1"/>
              </a:rPr>
              <a:t>[LINK]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62160" y="3480480"/>
            <a:ext cx="9353880" cy="75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Overfitting, Aumento de Dados e Transfer Learning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34" name="Text Box 3"/>
          <p:cNvSpPr/>
          <p:nvPr/>
        </p:nvSpPr>
        <p:spPr>
          <a:xfrm>
            <a:off x="360000" y="163836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5" name="Imagem 4" descr="Diagrama&#10;&#10;Descrição gerada automaticamente"/>
          <p:cNvPicPr/>
          <p:nvPr/>
        </p:nvPicPr>
        <p:blipFill>
          <a:blip r:embed="rId1"/>
          <a:stretch/>
        </p:blipFill>
        <p:spPr>
          <a:xfrm>
            <a:off x="2421720" y="2966040"/>
            <a:ext cx="5095800" cy="3821040"/>
          </a:xfrm>
          <a:prstGeom prst="rect">
            <a:avLst/>
          </a:prstGeom>
          <a:ln w="0">
            <a:noFill/>
          </a:ln>
        </p:spPr>
      </p:pic>
      <p:pic>
        <p:nvPicPr>
          <p:cNvPr id="236" name="Imagem 10" descr=""/>
          <p:cNvPicPr/>
          <p:nvPr/>
        </p:nvPicPr>
        <p:blipFill>
          <a:blip r:embed="rId2"/>
          <a:stretch/>
        </p:blipFill>
        <p:spPr>
          <a:xfrm>
            <a:off x="5581800" y="1541880"/>
            <a:ext cx="3833640" cy="1365480"/>
          </a:xfrm>
          <a:prstGeom prst="rect">
            <a:avLst/>
          </a:prstGeom>
          <a:ln w="0">
            <a:noFill/>
          </a:ln>
        </p:spPr>
      </p:pic>
      <p:sp>
        <p:nvSpPr>
          <p:cNvPr id="237" name="Retângulo 11"/>
          <p:cNvSpPr/>
          <p:nvPr/>
        </p:nvSpPr>
        <p:spPr>
          <a:xfrm flipH="1">
            <a:off x="6127200" y="1541880"/>
            <a:ext cx="3345120" cy="1365480"/>
          </a:xfrm>
          <a:prstGeom prst="rect">
            <a:avLst/>
          </a:prstGeom>
          <a:solidFill>
            <a:schemeClr val="accent1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39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41" name="Picture 2" descr="Backward Propagation | Backward Propagation Working in Neural Network"/>
          <p:cNvPicPr/>
          <p:nvPr/>
        </p:nvPicPr>
        <p:blipFill>
          <a:blip r:embed="rId1"/>
          <a:stretch/>
        </p:blipFill>
        <p:spPr>
          <a:xfrm>
            <a:off x="1777320" y="2619000"/>
            <a:ext cx="6969960" cy="4264560"/>
          </a:xfrm>
          <a:prstGeom prst="rect">
            <a:avLst/>
          </a:prstGeom>
          <a:ln w="0">
            <a:noFill/>
          </a:ln>
        </p:spPr>
      </p:pic>
      <p:sp>
        <p:nvSpPr>
          <p:cNvPr id="242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3" name="Text Box 3"/>
          <p:cNvSpPr/>
          <p:nvPr/>
        </p:nvSpPr>
        <p:spPr>
          <a:xfrm>
            <a:off x="360000" y="163836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Feed-Forward and Back Propagation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44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Feed-Forward e Back-Propagation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1"/>
          <p:cNvSpPr/>
          <p:nvPr/>
        </p:nvSpPr>
        <p:spPr>
          <a:xfrm>
            <a:off x="360000" y="360000"/>
            <a:ext cx="9354600" cy="89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Antes do “deep”…..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94" name="CaixaDeTexto 1"/>
          <p:cNvSpPr/>
          <p:nvPr/>
        </p:nvSpPr>
        <p:spPr>
          <a:xfrm>
            <a:off x="200160" y="1689840"/>
            <a:ext cx="951444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Problema: Interpretar relações em altas dimensionalidades (i.e Imagens, Aúdios)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Solução: Descritores de características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Então, um modelo computacional aprende a representação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Interpretação humana é limitada a baixas dimensionalidades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5" name="Picture 8" descr=""/>
          <p:cNvPicPr/>
          <p:nvPr/>
        </p:nvPicPr>
        <p:blipFill>
          <a:blip r:embed="rId1"/>
          <a:stretch/>
        </p:blipFill>
        <p:spPr>
          <a:xfrm>
            <a:off x="2424600" y="4177440"/>
            <a:ext cx="4889880" cy="70308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9" descr=""/>
          <p:cNvPicPr/>
          <p:nvPr/>
        </p:nvPicPr>
        <p:blipFill>
          <a:blip r:embed="rId2"/>
          <a:stretch/>
        </p:blipFill>
        <p:spPr>
          <a:xfrm>
            <a:off x="914400" y="5357880"/>
            <a:ext cx="3192840" cy="127080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0" descr=""/>
          <p:cNvPicPr/>
          <p:nvPr/>
        </p:nvPicPr>
        <p:blipFill>
          <a:blip r:embed="rId3"/>
          <a:stretch/>
        </p:blipFill>
        <p:spPr>
          <a:xfrm>
            <a:off x="5410800" y="5919120"/>
            <a:ext cx="3117960" cy="92844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11" descr=""/>
          <p:cNvPicPr/>
          <p:nvPr/>
        </p:nvPicPr>
        <p:blipFill>
          <a:blip r:embed="rId4"/>
          <a:stretch/>
        </p:blipFill>
        <p:spPr>
          <a:xfrm>
            <a:off x="4836600" y="4881240"/>
            <a:ext cx="4611600" cy="1025280"/>
          </a:xfrm>
          <a:prstGeom prst="rect">
            <a:avLst/>
          </a:prstGeom>
          <a:ln w="0">
            <a:noFill/>
          </a:ln>
        </p:spPr>
      </p:pic>
      <p:sp>
        <p:nvSpPr>
          <p:cNvPr id="99" name="CustomShape 12"/>
          <p:cNvSpPr/>
          <p:nvPr/>
        </p:nvSpPr>
        <p:spPr>
          <a:xfrm>
            <a:off x="7608600" y="6886080"/>
            <a:ext cx="227988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3"/>
          <p:cNvSpPr/>
          <p:nvPr/>
        </p:nvSpPr>
        <p:spPr>
          <a:xfrm>
            <a:off x="897120" y="6886080"/>
            <a:ext cx="64418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Sobre-Ajuste (Overfitting)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47" name="Picture 2" descr="How to Identify Overfitting Machine Learning Models in Scikit-Learn"/>
          <p:cNvPicPr/>
          <p:nvPr/>
        </p:nvPicPr>
        <p:blipFill>
          <a:blip r:embed="rId1"/>
          <a:stretch/>
        </p:blipFill>
        <p:spPr>
          <a:xfrm>
            <a:off x="3561840" y="4145400"/>
            <a:ext cx="3601440" cy="2700720"/>
          </a:xfrm>
          <a:prstGeom prst="rect">
            <a:avLst/>
          </a:prstGeom>
          <a:ln w="0">
            <a:noFill/>
          </a:ln>
        </p:spPr>
      </p:pic>
      <p:pic>
        <p:nvPicPr>
          <p:cNvPr id="248" name="Picture 4" descr="Overfitting e underfitting em Machine Learning - ABRACD - ASSOCIAÇÃO  BRASILEIRA DE CIÊNCIA DE DADOS"/>
          <p:cNvPicPr/>
          <p:nvPr/>
        </p:nvPicPr>
        <p:blipFill>
          <a:blip r:embed="rId2"/>
          <a:stretch/>
        </p:blipFill>
        <p:spPr>
          <a:xfrm>
            <a:off x="2125440" y="2140200"/>
            <a:ext cx="6474240" cy="2248560"/>
          </a:xfrm>
          <a:prstGeom prst="rect">
            <a:avLst/>
          </a:prstGeom>
          <a:ln w="0">
            <a:noFill/>
          </a:ln>
        </p:spPr>
      </p:pic>
      <p:sp>
        <p:nvSpPr>
          <p:cNvPr id="249" name="Text Box 3"/>
          <p:cNvSpPr/>
          <p:nvPr/>
        </p:nvSpPr>
        <p:spPr>
          <a:xfrm>
            <a:off x="360000" y="1636560"/>
            <a:ext cx="479376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Generalização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Data Augmentation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253" name="Picture 2" descr="Data Augmentation. Data augmentation in data analysis are… | by Hamdi  Ghorbel | Medium"/>
          <p:cNvPicPr/>
          <p:nvPr/>
        </p:nvPicPr>
        <p:blipFill>
          <a:blip r:embed="rId1"/>
          <a:stretch/>
        </p:blipFill>
        <p:spPr>
          <a:xfrm>
            <a:off x="544320" y="2518560"/>
            <a:ext cx="4793760" cy="3434760"/>
          </a:xfrm>
          <a:prstGeom prst="rect">
            <a:avLst/>
          </a:prstGeom>
          <a:ln w="0">
            <a:noFill/>
          </a:ln>
        </p:spPr>
      </p:pic>
      <p:pic>
        <p:nvPicPr>
          <p:cNvPr id="254" name="Picture 6" descr="Data Augmentation | Papers With Code"/>
          <p:cNvPicPr/>
          <p:nvPr/>
        </p:nvPicPr>
        <p:blipFill>
          <a:blip r:embed="rId2"/>
          <a:stretch/>
        </p:blipFill>
        <p:spPr>
          <a:xfrm>
            <a:off x="5839920" y="2674800"/>
            <a:ext cx="3534840" cy="3122280"/>
          </a:xfrm>
          <a:prstGeom prst="rect">
            <a:avLst/>
          </a:prstGeom>
          <a:ln w="0">
            <a:noFill/>
          </a:ln>
        </p:spPr>
      </p:pic>
      <p:sp>
        <p:nvSpPr>
          <p:cNvPr id="255" name="Text Box 3"/>
          <p:cNvSpPr/>
          <p:nvPr/>
        </p:nvSpPr>
        <p:spPr>
          <a:xfrm>
            <a:off x="360000" y="1636560"/>
            <a:ext cx="479376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Criação de dados sintéticos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Dropout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60" name="Picture 4" descr="Understanding Dropout. One particular layers that are useful… | by Roan  Gylberth | Konvergen.AI | Medium"/>
          <p:cNvPicPr/>
          <p:nvPr/>
        </p:nvPicPr>
        <p:blipFill>
          <a:blip r:embed="rId1"/>
          <a:stretch/>
        </p:blipFill>
        <p:spPr>
          <a:xfrm>
            <a:off x="1164600" y="2170440"/>
            <a:ext cx="7748640" cy="4074480"/>
          </a:xfrm>
          <a:prstGeom prst="rect">
            <a:avLst/>
          </a:prstGeom>
          <a:ln w="0">
            <a:noFill/>
          </a:ln>
        </p:spPr>
      </p:pic>
      <p:sp>
        <p:nvSpPr>
          <p:cNvPr id="261" name="Text Box 3"/>
          <p:cNvSpPr/>
          <p:nvPr/>
        </p:nvSpPr>
        <p:spPr>
          <a:xfrm>
            <a:off x="360000" y="1636560"/>
            <a:ext cx="479376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Eliminação de Pesos e Neurônios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Transfer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64" name="Text Box 3"/>
          <p:cNvSpPr/>
          <p:nvPr/>
        </p:nvSpPr>
        <p:spPr>
          <a:xfrm>
            <a:off x="360000" y="1636560"/>
            <a:ext cx="824904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Compartilhamento de Pesos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Pesos de Convolução são congelados (ou não) durante o treinamento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65" name="Imagem 8" descr=""/>
          <p:cNvPicPr/>
          <p:nvPr/>
        </p:nvPicPr>
        <p:blipFill>
          <a:blip r:embed="rId1"/>
          <a:stretch/>
        </p:blipFill>
        <p:spPr>
          <a:xfrm>
            <a:off x="1119960" y="2565360"/>
            <a:ext cx="7833600" cy="4127040"/>
          </a:xfrm>
          <a:prstGeom prst="rect">
            <a:avLst/>
          </a:prstGeom>
          <a:ln w="0"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Let’s Code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270" name="Text Box 3"/>
          <p:cNvSpPr/>
          <p:nvPr/>
        </p:nvSpPr>
        <p:spPr>
          <a:xfrm>
            <a:off x="360000" y="1636560"/>
            <a:ext cx="7079760" cy="23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[LINK]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pt-BR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Tradicional vs Deep 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360000" y="198000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Tradicional</a:t>
            </a: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spcAft>
                <a:spcPts val="114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1c1c1c"/>
                </a:solidFill>
                <a:latin typeface="Calibri"/>
                <a:ea typeface="DejaVu Sans"/>
              </a:rPr>
              <a:t>Deep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3" name="Imagem 1" descr=""/>
          <p:cNvPicPr/>
          <p:nvPr/>
        </p:nvPicPr>
        <p:blipFill>
          <a:blip r:embed="rId1"/>
          <a:stretch/>
        </p:blipFill>
        <p:spPr>
          <a:xfrm>
            <a:off x="1189440" y="2501640"/>
            <a:ext cx="7699320" cy="1434600"/>
          </a:xfrm>
          <a:prstGeom prst="rect">
            <a:avLst/>
          </a:prstGeom>
          <a:ln w="0">
            <a:noFill/>
          </a:ln>
        </p:spPr>
      </p:pic>
      <p:pic>
        <p:nvPicPr>
          <p:cNvPr id="104" name="Imagem 2" descr=""/>
          <p:cNvPicPr/>
          <p:nvPr/>
        </p:nvPicPr>
        <p:blipFill>
          <a:blip r:embed="rId2"/>
          <a:stretch/>
        </p:blipFill>
        <p:spPr>
          <a:xfrm>
            <a:off x="1189440" y="4834440"/>
            <a:ext cx="7699320" cy="1434600"/>
          </a:xfrm>
          <a:prstGeom prst="rect">
            <a:avLst/>
          </a:prstGeom>
          <a:ln w="0"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08" name="Text Box 3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Rede com Múltiplas Camadas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09" name="Picture 4" descr=""/>
          <p:cNvPicPr/>
          <p:nvPr/>
        </p:nvPicPr>
        <p:blipFill>
          <a:blip r:embed="rId1"/>
          <a:stretch/>
        </p:blipFill>
        <p:spPr>
          <a:xfrm>
            <a:off x="1566000" y="2526840"/>
            <a:ext cx="6594480" cy="3911400"/>
          </a:xfrm>
          <a:prstGeom prst="rect">
            <a:avLst/>
          </a:prstGeom>
          <a:ln w="0"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3" name="Text Box 3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Extração de Características é implícita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Aprendizado de Filtros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Abstração Profunda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14" name="Picture 5" descr=""/>
          <p:cNvPicPr/>
          <p:nvPr/>
        </p:nvPicPr>
        <p:blipFill>
          <a:blip r:embed="rId1"/>
          <a:srcRect l="0" t="7981" r="0" b="0"/>
          <a:stretch/>
        </p:blipFill>
        <p:spPr>
          <a:xfrm>
            <a:off x="2408400" y="3530880"/>
            <a:ext cx="5968080" cy="2907360"/>
          </a:xfrm>
          <a:prstGeom prst="rect">
            <a:avLst/>
          </a:prstGeom>
          <a:ln w="0"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18" name="Text Box 3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Quebra de paradigma em problemas de visão computacional</a:t>
            </a:r>
            <a:endParaRPr b="0" lang="pt-BR" sz="1800" spc="-1" strike="noStrike">
              <a:latin typeface="Arial"/>
            </a:endParaRPr>
          </a:p>
          <a:p>
            <a:pPr lvl="1" marL="4316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(áudio, imagens, vídeo, etc.).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9" name="Picture 4" descr=""/>
          <p:cNvPicPr/>
          <p:nvPr/>
        </p:nvPicPr>
        <p:blipFill>
          <a:blip r:embed="rId1"/>
          <a:stretch/>
        </p:blipFill>
        <p:spPr>
          <a:xfrm>
            <a:off x="897120" y="3587040"/>
            <a:ext cx="2537640" cy="175500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5" descr=""/>
          <p:cNvPicPr/>
          <p:nvPr/>
        </p:nvPicPr>
        <p:blipFill>
          <a:blip r:embed="rId2"/>
          <a:stretch/>
        </p:blipFill>
        <p:spPr>
          <a:xfrm>
            <a:off x="4280040" y="2972520"/>
            <a:ext cx="4909320" cy="3283560"/>
          </a:xfrm>
          <a:prstGeom prst="rect">
            <a:avLst/>
          </a:prstGeom>
          <a:ln w="0">
            <a:noFill/>
          </a:ln>
        </p:spPr>
      </p:pic>
      <p:sp>
        <p:nvSpPr>
          <p:cNvPr id="121" name="Text Box 7"/>
          <p:cNvSpPr/>
          <p:nvPr/>
        </p:nvSpPr>
        <p:spPr>
          <a:xfrm>
            <a:off x="5175360" y="2453400"/>
            <a:ext cx="69768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2" name="Text Box 8"/>
          <p:cNvSpPr/>
          <p:nvPr/>
        </p:nvSpPr>
        <p:spPr>
          <a:xfrm>
            <a:off x="6291360" y="2464560"/>
            <a:ext cx="131364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Piano+Vocal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3" name="Text Box 9"/>
          <p:cNvSpPr/>
          <p:nvPr/>
        </p:nvSpPr>
        <p:spPr>
          <a:xfrm>
            <a:off x="7713720" y="2418480"/>
            <a:ext cx="1426320" cy="54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5724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Piano + Vocal</a:t>
            </a:r>
            <a:endParaRPr b="0" lang="pt-B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pt-BR" sz="1600" spc="-1" strike="noStrike">
                <a:solidFill>
                  <a:srgbClr val="000000"/>
                </a:solidFill>
                <a:latin typeface="Arial"/>
                <a:ea typeface="DejaVu Sans"/>
              </a:rPr>
              <a:t>+ Bateria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pic>
        <p:nvPicPr>
          <p:cNvPr id="127" name="Picture 4" descr=""/>
          <p:cNvPicPr/>
          <p:nvPr/>
        </p:nvPicPr>
        <p:blipFill>
          <a:blip r:embed="rId1"/>
          <a:stretch/>
        </p:blipFill>
        <p:spPr>
          <a:xfrm>
            <a:off x="1079640" y="2742840"/>
            <a:ext cx="8025480" cy="2986920"/>
          </a:xfrm>
          <a:prstGeom prst="rect">
            <a:avLst/>
          </a:prstGeom>
          <a:ln w="0">
            <a:noFill/>
          </a:ln>
        </p:spPr>
      </p:pic>
      <p:sp>
        <p:nvSpPr>
          <p:cNvPr id="128" name="Text Box 3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8680" bIns="45000" anchor="t">
            <a:noAutofit/>
          </a:bodyPr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Classificação de Tecido </a:t>
            </a:r>
            <a:endParaRPr b="0" lang="pt-BR" sz="1800" spc="-1" strike="noStrike">
              <a:latin typeface="Arial"/>
            </a:endParaRPr>
          </a:p>
          <a:p>
            <a:pPr marL="192240" indent="-192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Imagens Médicas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192240"/>
                <a:tab algn="l" pos="649440"/>
                <a:tab algn="l" pos="1106640"/>
                <a:tab algn="l" pos="1563840"/>
                <a:tab algn="l" pos="2021040"/>
                <a:tab algn="l" pos="2478240"/>
                <a:tab algn="l" pos="2935440"/>
                <a:tab algn="l" pos="3392640"/>
                <a:tab algn="l" pos="3849840"/>
                <a:tab algn="l" pos="4307040"/>
                <a:tab algn="l" pos="4764240"/>
                <a:tab algn="l" pos="5221440"/>
                <a:tab algn="l" pos="5678640"/>
                <a:tab algn="l" pos="6135840"/>
                <a:tab algn="l" pos="6593040"/>
                <a:tab algn="l" pos="7050240"/>
                <a:tab algn="l" pos="7507440"/>
                <a:tab algn="l" pos="7964640"/>
                <a:tab algn="l" pos="8421840"/>
                <a:tab algn="l" pos="8879040"/>
                <a:tab algn="l" pos="933624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60000" y="360000"/>
            <a:ext cx="9353880" cy="8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ffffff"/>
                </a:solidFill>
                <a:latin typeface="Latin Modern Sans"/>
                <a:ea typeface="DejaVu Sans"/>
              </a:rPr>
              <a:t>Deep Learning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360000" y="1827720"/>
            <a:ext cx="917388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  <a:p>
            <a:pPr marL="3600">
              <a:lnSpc>
                <a:spcPct val="100000"/>
              </a:lnSpc>
              <a:spcAft>
                <a:spcPts val="1140"/>
              </a:spcAft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32" name="Text Box 3"/>
          <p:cNvSpPr/>
          <p:nvPr/>
        </p:nvSpPr>
        <p:spPr>
          <a:xfrm>
            <a:off x="360000" y="1891080"/>
            <a:ext cx="8316000" cy="454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Text Box 3"/>
          <p:cNvSpPr/>
          <p:nvPr/>
        </p:nvSpPr>
        <p:spPr>
          <a:xfrm>
            <a:off x="1143720" y="1065960"/>
            <a:ext cx="8316000" cy="46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3360" bIns="45000" anchor="t">
            <a:noAutofit/>
          </a:bodyPr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Face</a:t>
            </a:r>
            <a:endParaRPr b="0" lang="pt-BR" sz="20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216000" indent="-19224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marL="192240" indent="-168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216000"/>
                <a:tab algn="l" pos="673200"/>
                <a:tab algn="l" pos="1130400"/>
                <a:tab algn="l" pos="1587600"/>
                <a:tab algn="l" pos="2044800"/>
                <a:tab algn="l" pos="2502000"/>
                <a:tab algn="l" pos="2959200"/>
                <a:tab algn="l" pos="3416400"/>
                <a:tab algn="l" pos="3873600"/>
                <a:tab algn="l" pos="4330800"/>
                <a:tab algn="l" pos="4788000"/>
                <a:tab algn="l" pos="5245200"/>
                <a:tab algn="l" pos="5702400"/>
                <a:tab algn="l" pos="6159600"/>
                <a:tab algn="l" pos="6616800"/>
                <a:tab algn="l" pos="7074000"/>
                <a:tab algn="l" pos="7531200"/>
                <a:tab algn="l" pos="7988400"/>
                <a:tab algn="l" pos="8445600"/>
                <a:tab algn="l" pos="8902800"/>
                <a:tab algn="l" pos="936000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  <a:ea typeface="DejaVu Sans"/>
              </a:rPr>
              <a:t>PKLot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34" name="Picture 4" descr=""/>
          <p:cNvPicPr/>
          <p:nvPr/>
        </p:nvPicPr>
        <p:blipFill>
          <a:blip r:embed="rId1"/>
          <a:stretch/>
        </p:blipFill>
        <p:spPr>
          <a:xfrm>
            <a:off x="2468520" y="1535040"/>
            <a:ext cx="5666400" cy="1934280"/>
          </a:xfrm>
          <a:prstGeom prst="rect">
            <a:avLst/>
          </a:prstGeom>
          <a:ln w="0">
            <a:noFill/>
          </a:ln>
        </p:spPr>
      </p:pic>
      <p:pic>
        <p:nvPicPr>
          <p:cNvPr id="135" name="Picture 5" descr=""/>
          <p:cNvPicPr/>
          <p:nvPr/>
        </p:nvPicPr>
        <p:blipFill>
          <a:blip r:embed="rId2"/>
          <a:stretch/>
        </p:blipFill>
        <p:spPr>
          <a:xfrm>
            <a:off x="2616120" y="4398840"/>
            <a:ext cx="2283480" cy="178344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6" descr=""/>
          <p:cNvPicPr/>
          <p:nvPr/>
        </p:nvPicPr>
        <p:blipFill>
          <a:blip r:embed="rId3"/>
          <a:stretch/>
        </p:blipFill>
        <p:spPr>
          <a:xfrm>
            <a:off x="5432400" y="4307040"/>
            <a:ext cx="2667600" cy="1918440"/>
          </a:xfrm>
          <a:prstGeom prst="rect">
            <a:avLst/>
          </a:prstGeom>
          <a:ln w="0"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7608600" y="6886080"/>
            <a:ext cx="227916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6067</TotalTime>
  <Application>LibreOffice/7.3.7.2$Linux_X86_64 LibreOffice_project/30$Build-2</Application>
  <AppVersion>15.0000</AppVersion>
  <Words>811</Words>
  <Paragraphs>376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2021-04-28T18:38:02Z</dcterms:created>
  <dc:creator/>
  <dc:description/>
  <dc:language>en-US</dc:language>
  <cp:lastModifiedBy/>
  <dcterms:modified xsi:type="dcterms:W3CDTF">2024-08-14T15:16:56Z</dcterms:modified>
  <cp:revision>160</cp:revision>
  <dc:subject/>
  <dc:title>Alizarin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0</vt:i4>
  </property>
  <property fmtid="{D5CDD505-2E9C-101B-9397-08002B2CF9AE}" pid="3" name="HyperlinksChanged">
    <vt:bool>0</vt:bool>
  </property>
  <property fmtid="{D5CDD505-2E9C-101B-9397-08002B2CF9AE}" pid="4" name="KSOProductBuildVer">
    <vt:lpwstr>1033-11.1.0.10161</vt:lpwstr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33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33</vt:i4>
  </property>
</Properties>
</file>